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306" r:id="rId2"/>
    <p:sldId id="407" r:id="rId3"/>
    <p:sldId id="445" r:id="rId4"/>
    <p:sldId id="447" r:id="rId5"/>
    <p:sldId id="446" r:id="rId6"/>
    <p:sldId id="408" r:id="rId7"/>
    <p:sldId id="448" r:id="rId8"/>
    <p:sldId id="409" r:id="rId9"/>
    <p:sldId id="428" r:id="rId10"/>
    <p:sldId id="451" r:id="rId11"/>
    <p:sldId id="449" r:id="rId12"/>
    <p:sldId id="438" r:id="rId13"/>
    <p:sldId id="450" r:id="rId14"/>
    <p:sldId id="411" r:id="rId15"/>
    <p:sldId id="439" r:id="rId16"/>
    <p:sldId id="440" r:id="rId17"/>
    <p:sldId id="419" r:id="rId18"/>
    <p:sldId id="429" r:id="rId19"/>
    <p:sldId id="420" r:id="rId20"/>
    <p:sldId id="421" r:id="rId21"/>
    <p:sldId id="441" r:id="rId22"/>
    <p:sldId id="442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00FF00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 varScale="1">
        <p:scale>
          <a:sx n="81" d="100"/>
          <a:sy n="81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</a:t>
            </a:r>
            <a:br>
              <a:rPr lang="cs-CZ" b="1" dirty="0"/>
            </a:br>
            <a:br>
              <a:rPr lang="en-US" b="1" dirty="0"/>
            </a:br>
            <a:r>
              <a:rPr lang="en-US" b="1" dirty="0"/>
              <a:t>Path tracing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What if we cannot calculate </a:t>
            </a:r>
            <a:r>
              <a:rPr lang="cs-CZ" dirty="0">
                <a:latin typeface="Symbol" pitchFamily="18" charset="2"/>
              </a:rPr>
              <a:t>r</a:t>
            </a:r>
            <a:r>
              <a:rPr lang="cs-CZ" dirty="0"/>
              <a:t>?</a:t>
            </a:r>
            <a:r>
              <a:rPr lang="en-US" dirty="0"/>
              <a:t> Then there’s a convenient alternative, which in fact works even better: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First sample a random direction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en-US" dirty="0"/>
              <a:t> according to </a:t>
            </a:r>
            <a:r>
              <a:rPr lang="cs-CZ" i="1" dirty="0"/>
              <a:t>p</a:t>
            </a:r>
            <a:r>
              <a:rPr lang="en-US" i="1" dirty="0"/>
              <a:t>df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Update the path throughput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Use the updated throughput as the survival probability</a:t>
            </a:r>
          </a:p>
          <a:p>
            <a:endParaRPr lang="en-US" dirty="0"/>
          </a:p>
          <a:p>
            <a:r>
              <a:rPr lang="en-US" dirty="0"/>
              <a:t>If direction sampling </a:t>
            </a:r>
            <a:r>
              <a:rPr lang="cs-CZ" i="1" dirty="0"/>
              <a:t>p</a:t>
            </a:r>
            <a:r>
              <a:rPr lang="en-US" i="1" dirty="0"/>
              <a:t>df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)</a:t>
            </a:r>
            <a:r>
              <a:rPr lang="en-US" dirty="0"/>
              <a:t> is exactly proportional to BRDF*cos, the above strategy turns out to be exactly equivalent to setting survival probability to the surface reflectance (</a:t>
            </a:r>
            <a:r>
              <a:rPr lang="en-US" i="1" u="sng" dirty="0"/>
              <a:t>prove this</a:t>
            </a:r>
            <a:r>
              <a:rPr lang="en-US" dirty="0"/>
              <a:t>).</a:t>
            </a:r>
            <a:endParaRPr lang="cs-CZ" dirty="0"/>
          </a:p>
          <a:p>
            <a:pPr marL="801687" lvl="1" indent="-457200"/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13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7AF8-DB01-42E5-9110-34EDDC42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2227-97CB-4E8A-B3F7-36B11670E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work: Adjoint-driven Russian Roulette &amp; </a:t>
            </a:r>
            <a:r>
              <a:rPr lang="en-US" dirty="0" err="1"/>
              <a:t>Splititng</a:t>
            </a:r>
            <a:r>
              <a:rPr lang="en-US" dirty="0"/>
              <a:t> [</a:t>
            </a:r>
            <a:r>
              <a:rPr lang="en-US" dirty="0" err="1"/>
              <a:t>Vorba</a:t>
            </a:r>
            <a:r>
              <a:rPr lang="en-US" dirty="0"/>
              <a:t> &amp; K</a:t>
            </a:r>
            <a:r>
              <a:rPr lang="cs-CZ" dirty="0"/>
              <a:t>ř</a:t>
            </a:r>
            <a:r>
              <a:rPr lang="en-US" dirty="0"/>
              <a:t>iv</a:t>
            </a:r>
            <a:r>
              <a:rPr lang="cs-CZ" dirty="0"/>
              <a:t>á</a:t>
            </a:r>
            <a:r>
              <a:rPr lang="en-US" dirty="0" err="1"/>
              <a:t>nek</a:t>
            </a:r>
            <a:r>
              <a:rPr lang="en-US" dirty="0"/>
              <a:t> 2016]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Weight the survival probability by the expected path contribution</a:t>
            </a:r>
          </a:p>
          <a:p>
            <a:pPr lvl="2"/>
            <a:r>
              <a:rPr lang="en-US" dirty="0"/>
              <a:t>If we enter a bright region, continue path even if throughput might be low</a:t>
            </a:r>
          </a:p>
          <a:p>
            <a:pPr lvl="2"/>
            <a:r>
              <a:rPr lang="en-US" dirty="0"/>
              <a:t>If we enter a dark region, kill the path even if throughput might be high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“survival probability” ends up &gt; 1, split the path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1E236-EC75-4B1B-AA86-BEB80318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26708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3F71-0CF0-4F84-805B-B73D954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Adjoint-drive RR and splitting</a:t>
            </a:r>
          </a:p>
        </p:txBody>
      </p:sp>
      <p:pic>
        <p:nvPicPr>
          <p:cNvPr id="6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61C37881-624A-4BB0-9A9F-E3F24E7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5"/>
          <a:stretch/>
        </p:blipFill>
        <p:spPr>
          <a:xfrm>
            <a:off x="323528" y="1340768"/>
            <a:ext cx="8367807" cy="41764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3B128-87DF-47F3-911C-043948D6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73ABA-7781-4BD4-9E5C-8CC7FEBEE1FB}"/>
              </a:ext>
            </a:extLst>
          </p:cNvPr>
          <p:cNvSpPr/>
          <p:nvPr/>
        </p:nvSpPr>
        <p:spPr>
          <a:xfrm>
            <a:off x="322272" y="5632901"/>
            <a:ext cx="836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Adjoint-Driven Russian Roulette and Splitting in Light Transport Simulation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2016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60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</a:t>
            </a:r>
            <a:endParaRPr lang="cs-CZ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throughput.maxComponent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l-GR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Russian Roulette – survive (reflect)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throughput /=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terminate the path – break the while loop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break;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B69A5-8DFF-408C-B228-B560E2B9D917}"/>
              </a:ext>
            </a:extLst>
          </p:cNvPr>
          <p:cNvSpPr/>
          <p:nvPr/>
        </p:nvSpPr>
        <p:spPr>
          <a:xfrm>
            <a:off x="755576" y="3779613"/>
            <a:ext cx="7992888" cy="504056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/>
              <a:lstStyle/>
              <a:p>
                <a:r>
                  <a:rPr lang="en-US" dirty="0"/>
                  <a:t>We usually sample the direction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en-US" dirty="0"/>
                  <a:t> from a pdf similar to</a:t>
                </a:r>
              </a:p>
              <a:p>
                <a:pPr marL="0" indent="0" algn="ctr">
                  <a:buNone/>
                </a:pPr>
                <a:br>
                  <a:rPr lang="cs-CZ" dirty="0"/>
                </a:br>
                <a:r>
                  <a:rPr lang="cs-CZ" i="1" dirty="0"/>
                  <a:t>f</a:t>
                </a:r>
                <a:r>
                  <a:rPr lang="cs-CZ" i="1" baseline="-25000" dirty="0"/>
                  <a:t>r</a:t>
                </a:r>
                <a:r>
                  <a:rPr lang="cs-CZ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o</a:t>
                </a:r>
                <a:r>
                  <a:rPr lang="en-US" baseline="-25000" dirty="0" err="1"/>
                  <a:t>ut</a:t>
                </a:r>
                <a:r>
                  <a:rPr lang="cs-CZ" dirty="0"/>
                  <a:t>) cos </a:t>
                </a:r>
                <a:r>
                  <a:rPr lang="cs-CZ" dirty="0" err="1">
                    <a:latin typeface="Symbol" pitchFamily="18" charset="2"/>
                  </a:rPr>
                  <a:t>q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endParaRPr lang="cs-CZ" baseline="-25000" dirty="0"/>
              </a:p>
              <a:p>
                <a:pPr lvl="1"/>
                <a:endParaRPr lang="cs-CZ" dirty="0"/>
              </a:p>
              <a:p>
                <a:r>
                  <a:rPr lang="en-US" dirty="0"/>
                  <a:t>Ideally, we would want to sample proportionally to the integrand itself</a:t>
                </a:r>
                <a:br>
                  <a:rPr lang="cs-CZ" dirty="0"/>
                </a:br>
                <a:r>
                  <a:rPr lang="cs-CZ" dirty="0"/>
                  <a:t>		</a:t>
                </a:r>
                <a:r>
                  <a:rPr lang="en-US" dirty="0"/>
                  <a:t>   </a:t>
                </a:r>
                <a:r>
                  <a:rPr lang="cs-CZ" i="1" dirty="0" err="1"/>
                  <a:t>L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cs-CZ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cs-CZ" dirty="0"/>
                  <a:t>) </a:t>
                </a:r>
                <a:r>
                  <a:rPr lang="cs-CZ" i="1" dirty="0"/>
                  <a:t>f</a:t>
                </a:r>
                <a:r>
                  <a:rPr lang="cs-CZ" i="1" baseline="-25000" dirty="0"/>
                  <a:t>r</a:t>
                </a:r>
                <a:r>
                  <a:rPr lang="cs-CZ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o</a:t>
                </a:r>
                <a:r>
                  <a:rPr lang="en-US" baseline="-25000" dirty="0" err="1"/>
                  <a:t>ut</a:t>
                </a:r>
                <a:r>
                  <a:rPr lang="cs-CZ" dirty="0"/>
                  <a:t>) cos </a:t>
                </a:r>
                <a:r>
                  <a:rPr lang="cs-CZ" dirty="0" err="1">
                    <a:latin typeface="Symbol" pitchFamily="18" charset="2"/>
                  </a:rPr>
                  <a:t>q</a:t>
                </a:r>
                <a:r>
                  <a:rPr lang="cs-CZ" baseline="-25000" dirty="0" err="1"/>
                  <a:t>i</a:t>
                </a:r>
                <a:r>
                  <a:rPr lang="cs-CZ" dirty="0"/>
                  <a:t>, </a:t>
                </a:r>
                <a:br>
                  <a:rPr lang="cs-CZ" dirty="0"/>
                </a:br>
                <a:br>
                  <a:rPr lang="cs-CZ" dirty="0"/>
                </a:br>
                <a:r>
                  <a:rPr lang="en-US" dirty="0"/>
                  <a:t>but this is difficult, because we do not know </a:t>
                </a:r>
                <a:r>
                  <a:rPr lang="cs-CZ" i="1" dirty="0" err="1"/>
                  <a:t>L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 </a:t>
                </a:r>
                <a:r>
                  <a:rPr lang="en-US" dirty="0"/>
                  <a:t>upfront.</a:t>
                </a:r>
                <a:br>
                  <a:rPr lang="en-US" dirty="0"/>
                </a:br>
                <a:r>
                  <a:rPr lang="en-US" dirty="0"/>
                  <a:t>With some precomputation, it is possible to use a rough estimate of </a:t>
                </a:r>
                <a:r>
                  <a:rPr lang="cs-CZ" i="1" dirty="0" err="1"/>
                  <a:t>L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  </a:t>
                </a:r>
                <a:r>
                  <a:rPr lang="en-US" dirty="0"/>
                  <a:t>for sampling [Jensen 95, </a:t>
                </a:r>
                <a:r>
                  <a:rPr lang="en-US" dirty="0" err="1"/>
                  <a:t>Vorba</a:t>
                </a:r>
                <a:r>
                  <a:rPr lang="en-US" dirty="0"/>
                  <a:t> et al. 2014]. This is called “</a:t>
                </a:r>
                <a:r>
                  <a:rPr lang="en-US" u="sng" dirty="0"/>
                  <a:t>path guiding</a:t>
                </a:r>
                <a:r>
                  <a:rPr lang="en-US" dirty="0"/>
                  <a:t>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>
                <a:blip r:embed="rId2"/>
                <a:stretch>
                  <a:fillRect l="-296" t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Direction sampling – </a:t>
            </a:r>
            <a:r>
              <a:rPr lang="en-US" dirty="0" err="1"/>
              <a:t>genRandomDir</a:t>
            </a:r>
            <a:r>
              <a:rPr lang="en-US" dirty="0"/>
              <a:t>()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C1D-0013-4834-AF79-1EDE177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0F4-CC7E-4657-839F-28B0A08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3E7D3-D240-4AEA-AA7F-C00F080F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5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EEED2EEC-C844-4AA9-904B-B5A8CDA9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"/>
          <a:stretch/>
        </p:blipFill>
        <p:spPr bwMode="auto">
          <a:xfrm>
            <a:off x="395536" y="1268760"/>
            <a:ext cx="12529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AEB4D0-081E-4571-A743-EA348411B05D}"/>
              </a:ext>
            </a:extLst>
          </p:cNvPr>
          <p:cNvSpPr/>
          <p:nvPr/>
        </p:nvSpPr>
        <p:spPr>
          <a:xfrm>
            <a:off x="395536" y="5689937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Karlík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Šik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Ritschel</a:t>
            </a:r>
            <a:r>
              <a:rPr lang="en-US" dirty="0">
                <a:latin typeface="+mj-lt"/>
              </a:rPr>
              <a:t>,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  </a:t>
            </a:r>
            <a:r>
              <a:rPr lang="en-US" b="1" dirty="0">
                <a:latin typeface="+mj-lt"/>
              </a:rPr>
              <a:t>On-line Learning of Parametric Mixture Models for Light Transport Simulation</a:t>
            </a:r>
            <a:r>
              <a:rPr lang="en-US" dirty="0">
                <a:latin typeface="+mj-lt"/>
              </a:rPr>
              <a:t>.  </a:t>
            </a:r>
            <a:r>
              <a:rPr lang="en-US" i="1" dirty="0">
                <a:latin typeface="+mj-lt"/>
              </a:rPr>
              <a:t>ACM SIGGRAPH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C1D-0013-4834-AF79-1EDE177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0F4-CC7E-4657-839F-28B0A08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3E7D3-D240-4AEA-AA7F-C00F080F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5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EEED2EEC-C844-4AA9-904B-B5A8CDA9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"/>
          <a:stretch/>
        </p:blipFill>
        <p:spPr bwMode="auto">
          <a:xfrm>
            <a:off x="-3852936" y="1268760"/>
            <a:ext cx="12529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AEB4D0-081E-4571-A743-EA348411B05D}"/>
              </a:ext>
            </a:extLst>
          </p:cNvPr>
          <p:cNvSpPr/>
          <p:nvPr/>
        </p:nvSpPr>
        <p:spPr>
          <a:xfrm>
            <a:off x="395536" y="5689937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Karlík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Šik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Ritschel</a:t>
            </a:r>
            <a:r>
              <a:rPr lang="en-US" dirty="0">
                <a:latin typeface="+mj-lt"/>
              </a:rPr>
              <a:t>,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  </a:t>
            </a:r>
            <a:r>
              <a:rPr lang="en-US" b="1" dirty="0">
                <a:latin typeface="+mj-lt"/>
              </a:rPr>
              <a:t>On-line Learning of Parametric Mixture Models for Light Transport Simulation</a:t>
            </a:r>
            <a:r>
              <a:rPr lang="en-US" dirty="0">
                <a:latin typeface="+mj-lt"/>
              </a:rPr>
              <a:t>.  </a:t>
            </a:r>
            <a:r>
              <a:rPr lang="en-US" i="1" dirty="0">
                <a:latin typeface="+mj-lt"/>
              </a:rPr>
              <a:t>ACM SIGGRAPH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282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en-US" b="1" dirty="0"/>
              <a:t>Direct illumination calculation in a path tracer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21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</a:t>
            </a:r>
            <a:r>
              <a:rPr lang="cs-CZ" dirty="0"/>
              <a:t>: </a:t>
            </a:r>
            <a:r>
              <a:rPr lang="en-US" dirty="0"/>
              <a:t>Two strategies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path vertex, we are calculating </a:t>
            </a:r>
            <a:r>
              <a:rPr lang="en-US" b="1" dirty="0"/>
              <a:t>direct illumination</a:t>
            </a:r>
            <a:endParaRPr lang="en-US" dirty="0"/>
          </a:p>
          <a:p>
            <a:pPr lvl="1"/>
            <a:r>
              <a:rPr lang="en-US" dirty="0"/>
              <a:t>i.e. radiance reflected from the surface point exclusively due to the light coming </a:t>
            </a:r>
            <a:r>
              <a:rPr lang="en-US" i="1" dirty="0"/>
              <a:t>directly </a:t>
            </a:r>
            <a:r>
              <a:rPr lang="en-US" dirty="0"/>
              <a:t>from the light sources</a:t>
            </a:r>
            <a:endParaRPr lang="cs-CZ" dirty="0"/>
          </a:p>
          <a:p>
            <a:endParaRPr lang="en-US" b="1" dirty="0"/>
          </a:p>
          <a:p>
            <a:r>
              <a:rPr lang="en-US" dirty="0"/>
              <a:t>Two sampling strategies</a:t>
            </a:r>
            <a:endParaRPr lang="cs-CZ" dirty="0"/>
          </a:p>
          <a:p>
            <a:pPr marL="784225" lvl="1" indent="-457200">
              <a:buFont typeface="+mj-lt"/>
              <a:buAutoNum type="arabicPeriod"/>
            </a:pPr>
            <a:r>
              <a:rPr lang="en-US" b="1" dirty="0"/>
              <a:t>Explicit light source sampling </a:t>
            </a:r>
            <a:br>
              <a:rPr lang="en-US" b="1" dirty="0"/>
            </a:br>
            <a:r>
              <a:rPr lang="en-US" dirty="0"/>
              <a:t>(“next event estimation”)</a:t>
            </a:r>
          </a:p>
          <a:p>
            <a:pPr marL="784225" lvl="1" indent="-457200">
              <a:buFont typeface="+mj-lt"/>
              <a:buAutoNum type="arabicPeriod"/>
            </a:pPr>
            <a:r>
              <a:rPr lang="cs-CZ" b="1" dirty="0"/>
              <a:t>BRDF</a:t>
            </a:r>
            <a:r>
              <a:rPr lang="en-US" b="1" dirty="0"/>
              <a:t>-proportional sampling</a:t>
            </a:r>
            <a:br>
              <a:rPr lang="en-US" b="1" dirty="0"/>
            </a:br>
            <a:r>
              <a:rPr lang="en-US" dirty="0"/>
              <a:t>(already in the above code)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33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MIS in a path tracer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path vertex do both: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Explicit light source sampling</a:t>
            </a:r>
            <a:endParaRPr lang="cs-CZ" dirty="0"/>
          </a:p>
          <a:p>
            <a:pPr lvl="2"/>
            <a:r>
              <a:rPr lang="en-US" dirty="0"/>
              <a:t>Generate point on light source &amp; cast shadow ray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cs-CZ" b="1" dirty="0"/>
              <a:t>BRDF</a:t>
            </a:r>
            <a:r>
              <a:rPr lang="en-US" b="1" dirty="0"/>
              <a:t>-proportional sampling </a:t>
            </a:r>
          </a:p>
          <a:p>
            <a:pPr lvl="2"/>
            <a:r>
              <a:rPr lang="en-US" dirty="0"/>
              <a:t>One ray can be shared for the calculation of both</a:t>
            </a:r>
            <a:r>
              <a:rPr lang="en-US" b="1" dirty="0"/>
              <a:t> direct </a:t>
            </a:r>
            <a:r>
              <a:rPr lang="en-US" dirty="0"/>
              <a:t>and </a:t>
            </a:r>
            <a:r>
              <a:rPr lang="en-US" b="1" dirty="0"/>
              <a:t>indirect </a:t>
            </a:r>
            <a:r>
              <a:rPr lang="en-US" dirty="0"/>
              <a:t>illumination</a:t>
            </a:r>
            <a:endParaRPr lang="cs-CZ" dirty="0"/>
          </a:p>
          <a:p>
            <a:pPr lvl="2"/>
            <a:r>
              <a:rPr lang="en-US" dirty="0"/>
              <a:t>But the MIS weight is applied only on the direct term </a:t>
            </a:r>
            <a:br>
              <a:rPr lang="en-US" dirty="0"/>
            </a:br>
            <a:r>
              <a:rPr lang="cs-CZ" dirty="0"/>
              <a:t>(</a:t>
            </a:r>
            <a:r>
              <a:rPr lang="en-US" dirty="0"/>
              <a:t>indirect illumination is added unweighted because there is no alternative technique to calculate it</a:t>
            </a:r>
            <a:r>
              <a:rPr lang="cs-CZ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9179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paths from the (pinhole) camera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686800" cy="4967833"/>
          </a:xfrm>
        </p:spPr>
        <p:txBody>
          <a:bodyPr/>
          <a:lstStyle/>
          <a:p>
            <a:pPr lvl="1">
              <a:buNone/>
            </a:pPr>
            <a:r>
              <a:rPr lang="cs-CZ" sz="2000" dirty="0" err="1">
                <a:latin typeface="Courier New" pitchFamily="49" charset="0"/>
              </a:rPr>
              <a:t>renderImage</a:t>
            </a:r>
            <a:r>
              <a:rPr lang="en-US" sz="2000" dirty="0">
                <a:latin typeface="Courier New" pitchFamily="49" charset="0"/>
              </a:rPr>
              <a:t>() 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  </a:t>
            </a:r>
            <a:r>
              <a:rPr lang="cs-CZ" sz="2000" dirty="0" err="1">
                <a:latin typeface="Courier New" pitchFamily="49" charset="0"/>
              </a:rPr>
              <a:t>for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all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pixels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{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Spectrum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= (0,0,0);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cs-CZ" sz="1800" dirty="0" err="1">
                <a:latin typeface="Courier New" pitchFamily="49" charset="0"/>
              </a:rPr>
              <a:t>for</a:t>
            </a:r>
            <a:r>
              <a:rPr lang="cs-CZ" sz="1800" dirty="0">
                <a:latin typeface="Courier New" pitchFamily="49" charset="0"/>
              </a:rPr>
              <a:t> k = 1 to N</a:t>
            </a:r>
            <a:r>
              <a:rPr lang="en-US" sz="1800" dirty="0">
                <a:latin typeface="Courier New" pitchFamily="49" charset="0"/>
              </a:rPr>
              <a:t> </a:t>
            </a:r>
            <a:endParaRPr lang="cs-CZ" sz="1800" dirty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{</a:t>
            </a:r>
            <a:endParaRPr lang="cs-CZ" sz="1800" dirty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cs-CZ" sz="1800" dirty="0" err="1"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latin typeface="Courier New" pitchFamily="49" charset="0"/>
              </a:rPr>
              <a:t>k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cs-CZ" sz="1800" dirty="0">
                <a:latin typeface="Courier New" pitchFamily="49" charset="0"/>
              </a:rPr>
              <a:t>:= </a:t>
            </a:r>
            <a:r>
              <a:rPr lang="en-US" sz="1800" dirty="0">
                <a:latin typeface="Courier New" pitchFamily="49" charset="0"/>
              </a:rPr>
              <a:t>random direction through the pixel</a:t>
            </a:r>
            <a:endParaRPr lang="cs-CZ" sz="1800" dirty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+= </a:t>
            </a:r>
            <a:r>
              <a:rPr lang="en-US" sz="1800" b="1" dirty="0" err="1">
                <a:latin typeface="Courier New" pitchFamily="49" charset="0"/>
              </a:rPr>
              <a:t>estimateL</a:t>
            </a:r>
            <a:r>
              <a:rPr lang="cs-CZ" sz="1800" b="1" dirty="0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n(</a:t>
            </a:r>
            <a:r>
              <a:rPr lang="cs-CZ" sz="1800" b="1" dirty="0" err="1">
                <a:latin typeface="Courier New" pitchFamily="49" charset="0"/>
              </a:rPr>
              <a:t>cam</a:t>
            </a:r>
            <a:r>
              <a:rPr lang="en-US" sz="1800" b="1" dirty="0">
                <a:latin typeface="Courier New" pitchFamily="49" charset="0"/>
              </a:rPr>
              <a:t>era</a:t>
            </a:r>
            <a:r>
              <a:rPr lang="cs-CZ" sz="1800" b="1" dirty="0" err="1">
                <a:latin typeface="Courier New" pitchFamily="49" charset="0"/>
              </a:rPr>
              <a:t>Pos</a:t>
            </a:r>
            <a:r>
              <a:rPr lang="en-US" sz="1800" b="1" dirty="0" err="1">
                <a:latin typeface="Courier New" pitchFamily="49" charset="0"/>
              </a:rPr>
              <a:t>ition</a:t>
            </a:r>
            <a:r>
              <a:rPr lang="en-US" sz="1800" b="1" dirty="0">
                <a:latin typeface="Courier New" pitchFamily="49" charset="0"/>
              </a:rPr>
              <a:t>,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 err="1"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latin typeface="Courier New" pitchFamily="49" charset="0"/>
              </a:rPr>
              <a:t>k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/= N;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writePixel</a:t>
            </a:r>
            <a:r>
              <a:rPr lang="en-US" sz="1800" dirty="0">
                <a:latin typeface="Courier New" pitchFamily="49" charset="0"/>
              </a:rPr>
              <a:t>(k,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4554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multiple light sources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cs-CZ" dirty="0"/>
              <a:t>1: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Loop over all sources and send a shadow ray to each one</a:t>
            </a:r>
            <a:endParaRPr lang="cs-CZ" dirty="0"/>
          </a:p>
          <a:p>
            <a:r>
              <a:rPr lang="en-US" dirty="0"/>
              <a:t>Option 2: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Choose one source at random</a:t>
            </a:r>
            <a:r>
              <a:rPr lang="cs-CZ" dirty="0"/>
              <a:t> (</a:t>
            </a:r>
            <a:r>
              <a:rPr lang="en-US" dirty="0"/>
              <a:t>ideally with prob proportional to light contribution</a:t>
            </a:r>
            <a:r>
              <a:rPr lang="cs-CZ" dirty="0"/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Sample illumination only on the chosen light, divide the result by the </a:t>
            </a:r>
            <a:r>
              <a:rPr lang="en-US" dirty="0" err="1"/>
              <a:t>prob</a:t>
            </a:r>
            <a:r>
              <a:rPr lang="en-US" dirty="0"/>
              <a:t> of picking that light</a:t>
            </a:r>
          </a:p>
          <a:p>
            <a:pPr lvl="1"/>
            <a:r>
              <a:rPr lang="en-US" dirty="0"/>
              <a:t>(Scales better with many sources but has higher variance per path</a:t>
            </a:r>
            <a:r>
              <a:rPr lang="cs-CZ" dirty="0"/>
              <a:t>)</a:t>
            </a:r>
          </a:p>
          <a:p>
            <a:r>
              <a:rPr lang="en-US" dirty="0"/>
              <a:t>Beware</a:t>
            </a:r>
            <a:r>
              <a:rPr lang="cs-CZ" dirty="0"/>
              <a:t>: </a:t>
            </a:r>
            <a:r>
              <a:rPr lang="en-US" dirty="0"/>
              <a:t>The probability of choosing a light influences the sampling </a:t>
            </a:r>
            <a:r>
              <a:rPr lang="en-US" dirty="0" err="1"/>
              <a:t>pds</a:t>
            </a:r>
            <a:r>
              <a:rPr lang="en-US" dirty="0"/>
              <a:t> and therefore also the MIS weights.</a:t>
            </a:r>
            <a:endParaRPr lang="cs-CZ" dirty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8896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513-82E4-4D02-BBA5-BFD2177E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lights’ contributions</a:t>
            </a:r>
          </a:p>
        </p:txBody>
      </p:sp>
      <p:pic>
        <p:nvPicPr>
          <p:cNvPr id="6" name="Content Placeholder 5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7B69706A-8E13-4198-A817-A647A7BE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1268760"/>
            <a:ext cx="6796087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67C5E-E94D-4B2C-A446-5273D9FC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66C03-B462-4D4C-B13A-36ADEF34B778}"/>
              </a:ext>
            </a:extLst>
          </p:cNvPr>
          <p:cNvSpPr txBox="1"/>
          <p:nvPr/>
        </p:nvSpPr>
        <p:spPr>
          <a:xfrm>
            <a:off x="4860032" y="1268760"/>
            <a:ext cx="31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+mj-lt"/>
              </a:rPr>
              <a:t>Before (no learning)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3E9E0-DEB4-4A37-AA36-4CC8FA4864F3}"/>
              </a:ext>
            </a:extLst>
          </p:cNvPr>
          <p:cNvSpPr/>
          <p:nvPr/>
        </p:nvSpPr>
        <p:spPr>
          <a:xfrm>
            <a:off x="971600" y="5807005"/>
            <a:ext cx="75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Vévoda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Kondapaneni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Bayesian online regression for adaptive direct illumination sampling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6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513-82E4-4D02-BBA5-BFD2177E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lights’ contributions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67C5E-E94D-4B2C-A446-5273D9FC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8" name="Content Placeholder 7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E577E4AA-2262-4A7F-97E9-6F59E95A5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1268760"/>
            <a:ext cx="6796087" cy="45307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363E7-0A01-4643-96AC-19BEFC11502B}"/>
              </a:ext>
            </a:extLst>
          </p:cNvPr>
          <p:cNvSpPr txBox="1"/>
          <p:nvPr/>
        </p:nvSpPr>
        <p:spPr>
          <a:xfrm>
            <a:off x="4860032" y="1268760"/>
            <a:ext cx="31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+mj-lt"/>
              </a:rPr>
              <a:t>After (with learning)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DEFE5-F476-4A6C-B78B-A24D3C492BD7}"/>
              </a:ext>
            </a:extLst>
          </p:cNvPr>
          <p:cNvSpPr/>
          <p:nvPr/>
        </p:nvSpPr>
        <p:spPr>
          <a:xfrm>
            <a:off x="971600" y="5807005"/>
            <a:ext cx="75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Vévoda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Kondapaneni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Bayesian online regression for adaptive direct illumination sampling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6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A0DB-E0FC-4F0D-8F65-B9A301C7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paths from the (pinhole)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95BB-B8D7-4F9A-95F0-3E127DC0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progressive rendering, swap the loop nesting:</a:t>
            </a:r>
          </a:p>
          <a:p>
            <a:endParaRPr lang="en-US" dirty="0"/>
          </a:p>
          <a:p>
            <a:pPr lvl="1">
              <a:buNone/>
            </a:pPr>
            <a:r>
              <a:rPr lang="cs-CZ" sz="2000" dirty="0" err="1">
                <a:latin typeface="Courier New" pitchFamily="49" charset="0"/>
              </a:rPr>
              <a:t>renderImage</a:t>
            </a:r>
            <a:r>
              <a:rPr lang="en-US" sz="2000" dirty="0">
                <a:latin typeface="Courier New" pitchFamily="49" charset="0"/>
              </a:rPr>
              <a:t>() 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  <a:endParaRPr lang="cs-CZ" sz="2000" dirty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 err="1">
                <a:latin typeface="Courier New" pitchFamily="49" charset="0"/>
              </a:rPr>
              <a:t>for</a:t>
            </a:r>
            <a:r>
              <a:rPr lang="cs-CZ" sz="1800" dirty="0">
                <a:latin typeface="Courier New" pitchFamily="49" charset="0"/>
              </a:rPr>
              <a:t> k = 1 to N</a:t>
            </a:r>
            <a:r>
              <a:rPr lang="en-US" sz="1800" dirty="0">
                <a:latin typeface="Courier New" pitchFamily="49" charset="0"/>
              </a:rPr>
              <a:t>  // rendering “passes”</a:t>
            </a:r>
            <a:endParaRPr lang="cs-CZ" sz="1800" dirty="0">
              <a:latin typeface="Courier New" pitchFamily="49" charset="0"/>
            </a:endParaRP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{</a:t>
            </a:r>
            <a:endParaRPr lang="cs-CZ" sz="18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</a:rPr>
              <a:t>		</a:t>
            </a:r>
            <a:r>
              <a:rPr lang="cs-CZ" sz="2000" dirty="0" err="1">
                <a:latin typeface="Courier New" pitchFamily="49" charset="0"/>
              </a:rPr>
              <a:t>for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all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pixels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	{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Spectrum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= (0,0,0);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...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32F84-8D7B-4590-A5B8-4F954576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65157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>
              <a:buNone/>
            </a:pPr>
            <a:r>
              <a:rPr lang="en-US" sz="2000" b="1" dirty="0" err="1"/>
              <a:t>estimateLin</a:t>
            </a:r>
            <a:r>
              <a:rPr lang="en-US" sz="2000" b="1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l-GR" sz="2000" b="1" dirty="0"/>
              <a:t>):</a:t>
            </a:r>
            <a:r>
              <a:rPr lang="en-US" sz="2000" b="1" dirty="0"/>
              <a:t>		</a:t>
            </a:r>
            <a:r>
              <a:rPr lang="en-US" sz="2000" dirty="0">
                <a:solidFill>
                  <a:srgbClr val="00B050"/>
                </a:solidFill>
              </a:rPr>
              <a:t>// radiance incident at </a:t>
            </a:r>
            <a:r>
              <a:rPr lang="en-US" sz="2000" i="1" dirty="0">
                <a:solidFill>
                  <a:srgbClr val="00B050"/>
                </a:solidFill>
              </a:rPr>
              <a:t>x</a:t>
            </a:r>
            <a:r>
              <a:rPr lang="en-US" sz="2000" dirty="0">
                <a:solidFill>
                  <a:srgbClr val="00B050"/>
                </a:solidFill>
              </a:rPr>
              <a:t> from direction </a:t>
            </a:r>
            <a:r>
              <a:rPr lang="el-GR" sz="2000" dirty="0">
                <a:solidFill>
                  <a:srgbClr val="00B050"/>
                </a:solidFill>
              </a:rPr>
              <a:t>ω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i="1" dirty="0"/>
              <a:t>y</a:t>
            </a:r>
            <a:r>
              <a:rPr lang="en-US" sz="2000" dirty="0"/>
              <a:t> = </a:t>
            </a:r>
            <a:r>
              <a:rPr lang="en-US" sz="2000" dirty="0" err="1"/>
              <a:t>findNearestIntersection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if (no intersection)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backgroud.getLe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// emitted radiance from </a:t>
            </a:r>
            <a:r>
              <a:rPr lang="en-US" sz="2000" dirty="0" err="1">
                <a:solidFill>
                  <a:srgbClr val="00B050"/>
                </a:solidFill>
              </a:rPr>
              <a:t>envmap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/>
              <a:t>	else</a:t>
            </a:r>
            <a:endParaRPr lang="el-GR" sz="2000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	</a:t>
            </a:r>
            <a:r>
              <a:rPr lang="en-US" sz="2000" dirty="0" err="1"/>
              <a:t>getLe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 + </a:t>
            </a:r>
            <a:r>
              <a:rPr lang="cs-CZ" sz="2000" dirty="0"/>
              <a:t>	</a:t>
            </a:r>
            <a:r>
              <a:rPr lang="en-US" sz="2000" dirty="0"/>
              <a:t>         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emitted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r>
              <a:rPr lang="en-US" sz="2000" dirty="0">
                <a:solidFill>
                  <a:srgbClr val="00B050"/>
                </a:solidFill>
              </a:rPr>
              <a:t> (if </a:t>
            </a:r>
            <a:r>
              <a:rPr lang="en-US" sz="2000" i="1" dirty="0">
                <a:solidFill>
                  <a:srgbClr val="00B050"/>
                </a:solidFill>
              </a:rPr>
              <a:t>y</a:t>
            </a:r>
            <a:r>
              <a:rPr lang="en-US" sz="2000" dirty="0">
                <a:solidFill>
                  <a:srgbClr val="00B050"/>
                </a:solidFill>
              </a:rPr>
              <a:t> is on a light)</a:t>
            </a:r>
            <a:endParaRPr lang="cs-CZ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	estimate</a:t>
            </a:r>
            <a:r>
              <a:rPr lang="cs-CZ" sz="2000" dirty="0"/>
              <a:t>Lr</a:t>
            </a:r>
            <a:r>
              <a:rPr lang="en-US" sz="2000" dirty="0" err="1"/>
              <a:t>efl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reflected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endParaRPr lang="el-GR" sz="2000" dirty="0">
              <a:solidFill>
                <a:srgbClr val="00B050"/>
              </a:solidFill>
            </a:endParaRP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estimate</a:t>
            </a:r>
            <a:r>
              <a:rPr lang="cs-CZ" sz="2000" b="1" dirty="0"/>
              <a:t>Lr</a:t>
            </a:r>
            <a:r>
              <a:rPr lang="en-US" sz="2000" b="1" dirty="0" err="1"/>
              <a:t>efl</a:t>
            </a:r>
            <a:r>
              <a:rPr lang="en-US" sz="2000" b="1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l-GR" sz="2000" b="1" dirty="0"/>
              <a:t>):</a:t>
            </a:r>
            <a:r>
              <a:rPr lang="en-US" sz="2000" b="1" dirty="0"/>
              <a:t>	 </a:t>
            </a:r>
            <a:endParaRPr lang="el-GR" sz="2000" b="1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[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 </a:t>
            </a:r>
            <a:r>
              <a:rPr lang="en-US" sz="2000" dirty="0"/>
              <a:t>, pdf] </a:t>
            </a:r>
            <a:r>
              <a:rPr lang="el-GR" sz="2000" dirty="0"/>
              <a:t>= </a:t>
            </a:r>
            <a:r>
              <a:rPr lang="cs-CZ" sz="2000" dirty="0"/>
              <a:t>gen</a:t>
            </a:r>
            <a:r>
              <a:rPr lang="en-US" sz="2000" dirty="0"/>
              <a:t>Random</a:t>
            </a:r>
            <a:r>
              <a:rPr lang="cs-CZ" sz="2000" dirty="0" err="1"/>
              <a:t>Dir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n-US" sz="2000" dirty="0"/>
              <a:t>);	         </a:t>
            </a:r>
            <a:r>
              <a:rPr lang="en-US" sz="2000" dirty="0">
                <a:solidFill>
                  <a:srgbClr val="00B050"/>
                </a:solidFill>
              </a:rPr>
              <a:t>// e.g. BRDF imp. sampling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estimateLin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) </a:t>
            </a:r>
            <a:r>
              <a:rPr lang="en-US" sz="2000" dirty="0"/>
              <a:t>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, ω</a:t>
            </a:r>
            <a:r>
              <a:rPr lang="en-US" sz="2000" baseline="-25000" dirty="0"/>
              <a:t>out</a:t>
            </a:r>
            <a:r>
              <a:rPr lang="el-GR" sz="2000" dirty="0"/>
              <a:t>) *</a:t>
            </a:r>
            <a:r>
              <a:rPr lang="en-US" sz="2000" dirty="0"/>
              <a:t> dot(</a:t>
            </a:r>
            <a:r>
              <a:rPr lang="en-US" sz="2000" b="1" dirty="0" err="1"/>
              <a:t>n</a:t>
            </a:r>
            <a:r>
              <a:rPr lang="en-US" sz="2000" i="1" baseline="-25000" dirty="0" err="1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n-US" sz="2000" dirty="0"/>
              <a:t>) / pdf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AE860C-C9DE-44FB-AB1D-DBF40FD397B9}"/>
              </a:ext>
            </a:extLst>
          </p:cNvPr>
          <p:cNvSpPr/>
          <p:nvPr/>
        </p:nvSpPr>
        <p:spPr>
          <a:xfrm>
            <a:off x="135560" y="1202783"/>
            <a:ext cx="2393631" cy="4869820"/>
          </a:xfrm>
          <a:custGeom>
            <a:avLst/>
            <a:gdLst>
              <a:gd name="connsiteX0" fmla="*/ 2393631 w 2393631"/>
              <a:gd name="connsiteY0" fmla="*/ 4400349 h 4869820"/>
              <a:gd name="connsiteX1" fmla="*/ 885844 w 2393631"/>
              <a:gd name="connsiteY1" fmla="*/ 4808911 h 4869820"/>
              <a:gd name="connsiteX2" fmla="*/ 127087 w 2393631"/>
              <a:gd name="connsiteY2" fmla="*/ 3242757 h 4869820"/>
              <a:gd name="connsiteX3" fmla="*/ 78449 w 2393631"/>
              <a:gd name="connsiteY3" fmla="*/ 402281 h 4869820"/>
              <a:gd name="connsiteX4" fmla="*/ 915027 w 2393631"/>
              <a:gd name="connsiteY4" fmla="*/ 22902 h 4869820"/>
              <a:gd name="connsiteX5" fmla="*/ 1343044 w 2393631"/>
              <a:gd name="connsiteY5" fmla="*/ 421736 h 4869820"/>
              <a:gd name="connsiteX6" fmla="*/ 1343044 w 2393631"/>
              <a:gd name="connsiteY6" fmla="*/ 421736 h 48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31" h="4869820">
                <a:moveTo>
                  <a:pt x="2393631" y="4400349"/>
                </a:moveTo>
                <a:cubicBezTo>
                  <a:pt x="1828616" y="4701096"/>
                  <a:pt x="1263601" y="5001843"/>
                  <a:pt x="885844" y="4808911"/>
                </a:cubicBezTo>
                <a:cubicBezTo>
                  <a:pt x="508087" y="4615979"/>
                  <a:pt x="261653" y="3977195"/>
                  <a:pt x="127087" y="3242757"/>
                </a:cubicBezTo>
                <a:cubicBezTo>
                  <a:pt x="-7479" y="2508319"/>
                  <a:pt x="-52874" y="938924"/>
                  <a:pt x="78449" y="402281"/>
                </a:cubicBezTo>
                <a:cubicBezTo>
                  <a:pt x="209772" y="-134362"/>
                  <a:pt x="704261" y="19660"/>
                  <a:pt x="915027" y="22902"/>
                </a:cubicBezTo>
                <a:cubicBezTo>
                  <a:pt x="1125793" y="26144"/>
                  <a:pt x="1343044" y="421736"/>
                  <a:pt x="1343044" y="421736"/>
                </a:cubicBezTo>
                <a:lnTo>
                  <a:pt x="1343044" y="421736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846A-5D11-4BEB-A44E-4C0C21F2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 – </a:t>
            </a:r>
            <a:r>
              <a:rPr lang="en-US" dirty="0"/>
              <a:t>Loop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AF74-35B1-400D-80CC-D55764E8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tracing only has tail recursion </a:t>
            </a:r>
          </a:p>
          <a:p>
            <a:pPr lvl="1"/>
            <a:r>
              <a:rPr lang="en-US" dirty="0"/>
              <a:t>Can be unrolled into a loop for better efficiency</a:t>
            </a:r>
          </a:p>
          <a:p>
            <a:endParaRPr lang="en-US" dirty="0"/>
          </a:p>
          <a:p>
            <a:r>
              <a:rPr lang="en-US" dirty="0"/>
              <a:t>New feature: “Russian Roulette” for unbiased path termination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67FE-5732-4B4D-87AB-16AB8125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71697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</a:t>
            </a:r>
            <a:endParaRPr lang="cs-CZ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947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</a:t>
            </a:r>
            <a:endParaRPr lang="cs-CZ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throughput.maxComponent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l-GR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Russian Roulette – survive (reflect)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throughput /=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terminate the path – break the while loop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break;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7757B-0838-485C-A05C-25AB5B9EABAD}"/>
              </a:ext>
            </a:extLst>
          </p:cNvPr>
          <p:cNvSpPr/>
          <p:nvPr/>
        </p:nvSpPr>
        <p:spPr>
          <a:xfrm>
            <a:off x="755576" y="4490266"/>
            <a:ext cx="7992888" cy="720080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B69A5-8DFF-408C-B228-B560E2B9D917}"/>
              </a:ext>
            </a:extLst>
          </p:cNvPr>
          <p:cNvSpPr/>
          <p:nvPr/>
        </p:nvSpPr>
        <p:spPr>
          <a:xfrm>
            <a:off x="773324" y="5714402"/>
            <a:ext cx="7992888" cy="432048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paths </a:t>
            </a:r>
            <a:r>
              <a:rPr lang="cs-CZ" dirty="0"/>
              <a:t>– </a:t>
            </a:r>
            <a:r>
              <a:rPr lang="en-US" dirty="0"/>
              <a:t>Russian roulette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Continue the path with probability </a:t>
            </a:r>
            <a:r>
              <a:rPr lang="cs-CZ" i="1" dirty="0"/>
              <a:t>q</a:t>
            </a:r>
          </a:p>
          <a:p>
            <a:endParaRPr lang="cs-CZ" dirty="0"/>
          </a:p>
          <a:p>
            <a:r>
              <a:rPr lang="en-US" dirty="0"/>
              <a:t>Multiply weight (throughput) of surviving paths by </a:t>
            </a:r>
            <a:r>
              <a:rPr lang="cs-CZ" dirty="0"/>
              <a:t>1 / </a:t>
            </a:r>
            <a:r>
              <a:rPr lang="cs-CZ" i="1" dirty="0"/>
              <a:t>q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RR is unbiased!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5252"/>
              </p:ext>
            </p:extLst>
          </p:nvPr>
        </p:nvGraphicFramePr>
        <p:xfrm>
          <a:off x="3114675" y="3644900"/>
          <a:ext cx="29162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0" name="Rovnice" r:id="rId3" imgW="1384200" imgH="457200" progId="Equation.3">
                  <p:embed/>
                </p:oleObj>
              </mc:Choice>
              <mc:Fallback>
                <p:oleObj name="Rovnice" r:id="rId3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644900"/>
                        <a:ext cx="2916238" cy="9604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07573"/>
              </p:ext>
            </p:extLst>
          </p:nvPr>
        </p:nvGraphicFramePr>
        <p:xfrm>
          <a:off x="2479675" y="5213821"/>
          <a:ext cx="4229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81" name="Rovnice" r:id="rId5" imgW="2006280" imgH="419040" progId="Equation.3">
                  <p:embed/>
                </p:oleObj>
              </mc:Choice>
              <mc:Fallback>
                <p:oleObj name="Rovnice" r:id="rId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213821"/>
                        <a:ext cx="4229100" cy="879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2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It makes sense to use the surface reflectance </a:t>
            </a:r>
            <a:r>
              <a:rPr lang="cs-CZ" dirty="0">
                <a:latin typeface="Symbol" pitchFamily="18" charset="2"/>
              </a:rPr>
              <a:t>r</a:t>
            </a:r>
            <a:r>
              <a:rPr lang="cs-CZ" dirty="0"/>
              <a:t> </a:t>
            </a:r>
            <a:r>
              <a:rPr lang="en-US" dirty="0"/>
              <a:t>as the survival probability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en-US" dirty="0"/>
              <a:t>If the surface reflects only </a:t>
            </a:r>
            <a:r>
              <a:rPr lang="cs-CZ" dirty="0"/>
              <a:t>30</a:t>
            </a:r>
            <a:r>
              <a:rPr lang="en-US" dirty="0"/>
              <a:t>% of light energy</a:t>
            </a:r>
            <a:r>
              <a:rPr lang="cs-CZ" dirty="0"/>
              <a:t>, </a:t>
            </a:r>
            <a:br>
              <a:rPr lang="cs-CZ" dirty="0"/>
            </a:br>
            <a:r>
              <a:rPr lang="en-US" dirty="0"/>
              <a:t>we continue with the probability of </a:t>
            </a:r>
            <a:r>
              <a:rPr lang="cs-CZ" dirty="0"/>
              <a:t>30</a:t>
            </a:r>
            <a:r>
              <a:rPr lang="en-US" dirty="0"/>
              <a:t>%. That’s how light behaves in physical reality.</a:t>
            </a:r>
          </a:p>
          <a:p>
            <a:pPr marL="801687" lvl="1" indent="-457200"/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2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1972</Words>
  <Application>Microsoft Office PowerPoint</Application>
  <PresentationFormat>On-screen Show (4:3)</PresentationFormat>
  <Paragraphs>217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Cambria Math</vt:lpstr>
      <vt:lpstr>Courier New</vt:lpstr>
      <vt:lpstr>Garamond</vt:lpstr>
      <vt:lpstr>Georgia</vt:lpstr>
      <vt:lpstr>Lucida Console</vt:lpstr>
      <vt:lpstr>Symbol</vt:lpstr>
      <vt:lpstr>Wingdings</vt:lpstr>
      <vt:lpstr>Hrany</vt:lpstr>
      <vt:lpstr>Rovnice</vt:lpstr>
      <vt:lpstr>Computer graphics III  Path tracing</vt:lpstr>
      <vt:lpstr>Tracing paths from the (pinhole) camera</vt:lpstr>
      <vt:lpstr>Tracing paths from the (pinhole) camera</vt:lpstr>
      <vt:lpstr>Path tracing, v. 0.1</vt:lpstr>
      <vt:lpstr>Path Tracing – Loop version</vt:lpstr>
      <vt:lpstr>PowerPoint Presentation</vt:lpstr>
      <vt:lpstr>PowerPoint Presentation</vt:lpstr>
      <vt:lpstr>Terminating paths – Russian roulette</vt:lpstr>
      <vt:lpstr>Survival probability</vt:lpstr>
      <vt:lpstr>Survival probability</vt:lpstr>
      <vt:lpstr>Survival probability</vt:lpstr>
      <vt:lpstr>Adjoint-drive RR and splitting</vt:lpstr>
      <vt:lpstr>PowerPoint Presentation</vt:lpstr>
      <vt:lpstr>Direction sampling – genRandomDir()</vt:lpstr>
      <vt:lpstr>Path guiding</vt:lpstr>
      <vt:lpstr>Path guiding</vt:lpstr>
      <vt:lpstr>Direct illumination calculation in a path tracer</vt:lpstr>
      <vt:lpstr>Direct illumination: Two strategies</vt:lpstr>
      <vt:lpstr>The use of MIS in a path tracer</vt:lpstr>
      <vt:lpstr>Dealing with multiple light sources</vt:lpstr>
      <vt:lpstr>Learning the lights’ contributions</vt:lpstr>
      <vt:lpstr>Learning the lights’ contributions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tracing - Computer graphics III (NPGR010)</dc:title>
  <dc:creator>Jaroslav Křivánek</dc:creator>
  <cp:lastModifiedBy>Jaroslav Krivanek</cp:lastModifiedBy>
  <cp:revision>3215</cp:revision>
  <dcterms:created xsi:type="dcterms:W3CDTF">2006-11-17T09:10:54Z</dcterms:created>
  <dcterms:modified xsi:type="dcterms:W3CDTF">2019-11-18T18:29:31Z</dcterms:modified>
</cp:coreProperties>
</file>